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29" r:id="rId4"/>
    <p:sldId id="511" r:id="rId5"/>
    <p:sldId id="530" r:id="rId6"/>
    <p:sldId id="531" r:id="rId7"/>
    <p:sldId id="532" r:id="rId8"/>
    <p:sldId id="534" r:id="rId9"/>
    <p:sldId id="538" r:id="rId10"/>
    <p:sldId id="553" r:id="rId11"/>
    <p:sldId id="535" r:id="rId12"/>
    <p:sldId id="539" r:id="rId13"/>
    <p:sldId id="533" r:id="rId14"/>
    <p:sldId id="518" r:id="rId15"/>
    <p:sldId id="537" r:id="rId16"/>
    <p:sldId id="477" r:id="rId17"/>
    <p:sldId id="399" r:id="rId18"/>
    <p:sldId id="409" r:id="rId19"/>
    <p:sldId id="481" r:id="rId20"/>
    <p:sldId id="482" r:id="rId21"/>
    <p:sldId id="5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1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resources/sap-ui-cor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HPC_Training/blob/master/Day%204/Exercise_firstUI5/webapp/manifest.json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4/Exercise_firstUI5/webapp/view/MyView.view.xml" TargetMode="External"/><Relationship Id="rId5" Type="http://schemas.openxmlformats.org/officeDocument/2006/relationships/hyperlink" Target="https://github.com/soyuztechnologies/HPC_Training/blob/master/Day%204/Exercise_firstUI5/webapp/controller/MyView.controller.js" TargetMode="External"/><Relationship Id="rId4" Type="http://schemas.openxmlformats.org/officeDocument/2006/relationships/hyperlink" Target="https://github.com/soyuztechnologies/HPC_Training/blob/master/Day%204/Exercise_firstUI5/webapp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apui5.hana.ondemand.com/#/ap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HPC_Training/blob/master/Day%204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HPC_Training/blob/master/Day%204/Exercise_NodeJS/reuse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How UI5 Framework works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8A6847-6AEA-48F4-ABE4-BADB17115D87}"/>
              </a:ext>
            </a:extLst>
          </p:cNvPr>
          <p:cNvSpPr/>
          <p:nvPr/>
        </p:nvSpPr>
        <p:spPr>
          <a:xfrm>
            <a:off x="261764" y="779091"/>
            <a:ext cx="3366019" cy="58602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Browser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780307-B240-4021-BB4A-64B26F59B5FE}"/>
              </a:ext>
            </a:extLst>
          </p:cNvPr>
          <p:cNvSpPr/>
          <p:nvPr/>
        </p:nvSpPr>
        <p:spPr>
          <a:xfrm>
            <a:off x="487017" y="1610139"/>
            <a:ext cx="2882348" cy="2524539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/>
              <a:t>Index.html</a:t>
            </a:r>
            <a:endParaRPr lang="en-US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CA3B23-1EAB-42ED-8E34-871378E65C8A}"/>
              </a:ext>
            </a:extLst>
          </p:cNvPr>
          <p:cNvSpPr txBox="1"/>
          <p:nvPr/>
        </p:nvSpPr>
        <p:spPr>
          <a:xfrm>
            <a:off x="725557" y="2514600"/>
            <a:ext cx="24450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var oView = new sap.ui.view({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       viewName: “mickey.view.Main",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        type: "JS“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});</a:t>
            </a:r>
          </a:p>
          <a:p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E391331-3499-4F6A-B412-EB022E8BAD0B}"/>
              </a:ext>
            </a:extLst>
          </p:cNvPr>
          <p:cNvSpPr/>
          <p:nvPr/>
        </p:nvSpPr>
        <p:spPr>
          <a:xfrm>
            <a:off x="487017" y="4681330"/>
            <a:ext cx="2882348" cy="1530627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HTML + CSS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440F79-09F4-4648-9DA6-E67E5899C98B}"/>
              </a:ext>
            </a:extLst>
          </p:cNvPr>
          <p:cNvSpPr/>
          <p:nvPr/>
        </p:nvSpPr>
        <p:spPr>
          <a:xfrm>
            <a:off x="5059017" y="1818862"/>
            <a:ext cx="2713383" cy="4393096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/>
              <a:t>SAP UI5 Framework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45E0216-BBD6-4CA0-A4A9-BE287085B073}"/>
              </a:ext>
            </a:extLst>
          </p:cNvPr>
          <p:cNvSpPr/>
          <p:nvPr/>
        </p:nvSpPr>
        <p:spPr>
          <a:xfrm>
            <a:off x="9203634" y="1356017"/>
            <a:ext cx="2574236" cy="220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/>
              <a:t>View</a:t>
            </a:r>
          </a:p>
          <a:p>
            <a:pPr algn="ctr"/>
            <a:endParaRPr lang="en-US" sz="2000" dirty="0"/>
          </a:p>
          <a:p>
            <a:pPr algn="ctr"/>
            <a:r>
              <a:rPr lang="en-US" sz="1600" b="1" dirty="0"/>
              <a:t>getControllerName</a:t>
            </a:r>
          </a:p>
          <a:p>
            <a:pPr algn="ctr"/>
            <a:r>
              <a:rPr lang="en-US" sz="1600" b="1" dirty="0"/>
              <a:t>Retern CONTROLLER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createContent</a:t>
            </a:r>
          </a:p>
          <a:p>
            <a:pPr algn="ctr"/>
            <a:r>
              <a:rPr lang="en-US" sz="1600" b="1" dirty="0"/>
              <a:t>return CONTROLLER_OBJ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BD67248-E4C5-42DF-B8C7-BA229BC6B2B2}"/>
              </a:ext>
            </a:extLst>
          </p:cNvPr>
          <p:cNvSpPr/>
          <p:nvPr/>
        </p:nvSpPr>
        <p:spPr>
          <a:xfrm>
            <a:off x="9203634" y="4134678"/>
            <a:ext cx="2574236" cy="220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Controller</a:t>
            </a:r>
          </a:p>
          <a:p>
            <a:pPr algn="ctr"/>
            <a:endParaRPr lang="en-US" sz="2000" dirty="0"/>
          </a:p>
          <a:p>
            <a:pPr algn="ctr"/>
            <a:r>
              <a:rPr lang="en-US" sz="1600" b="1" dirty="0"/>
              <a:t>onInit()</a:t>
            </a:r>
            <a:endParaRPr lang="en-US" sz="1400" b="1" dirty="0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41A4645E-B194-474C-B259-5A709EE0D8D8}"/>
              </a:ext>
            </a:extLst>
          </p:cNvPr>
          <p:cNvSpPr/>
          <p:nvPr/>
        </p:nvSpPr>
        <p:spPr>
          <a:xfrm>
            <a:off x="4601818" y="646042"/>
            <a:ext cx="1311966" cy="831049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5DEDF7-2018-4253-912A-B7FD1DEE0BFF}"/>
              </a:ext>
            </a:extLst>
          </p:cNvPr>
          <p:cNvCxnSpPr/>
          <p:nvPr/>
        </p:nvCxnSpPr>
        <p:spPr>
          <a:xfrm flipV="1">
            <a:off x="3170583" y="944217"/>
            <a:ext cx="1431235" cy="665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7E2752-4619-4D19-AB5B-59F230702FDA}"/>
              </a:ext>
            </a:extLst>
          </p:cNvPr>
          <p:cNvCxnSpPr>
            <a:cxnSpLocks/>
          </p:cNvCxnSpPr>
          <p:nvPr/>
        </p:nvCxnSpPr>
        <p:spPr>
          <a:xfrm flipH="1">
            <a:off x="3369366" y="1399726"/>
            <a:ext cx="1431233" cy="710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D7BEFA4-AA5B-4C29-BA7E-63F6D5C66CB6}"/>
              </a:ext>
            </a:extLst>
          </p:cNvPr>
          <p:cNvSpPr/>
          <p:nvPr/>
        </p:nvSpPr>
        <p:spPr>
          <a:xfrm>
            <a:off x="3737111" y="1272351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CC6B6B6-3DA1-495E-93AA-1DB00C829802}"/>
              </a:ext>
            </a:extLst>
          </p:cNvPr>
          <p:cNvSpPr/>
          <p:nvPr/>
        </p:nvSpPr>
        <p:spPr>
          <a:xfrm>
            <a:off x="3369365" y="2276061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BA9B0054-A70E-43D7-A8E7-D7F4B5C8990B}"/>
              </a:ext>
            </a:extLst>
          </p:cNvPr>
          <p:cNvSpPr/>
          <p:nvPr/>
        </p:nvSpPr>
        <p:spPr>
          <a:xfrm>
            <a:off x="7643191" y="1991663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5D489A2-F4E6-47CF-8C54-38E4E8F884A0}"/>
              </a:ext>
            </a:extLst>
          </p:cNvPr>
          <p:cNvSpPr/>
          <p:nvPr/>
        </p:nvSpPr>
        <p:spPr>
          <a:xfrm rot="10800000">
            <a:off x="7643191" y="2320441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EC48A39-8475-481C-B378-7AA4589912F9}"/>
              </a:ext>
            </a:extLst>
          </p:cNvPr>
          <p:cNvSpPr/>
          <p:nvPr/>
        </p:nvSpPr>
        <p:spPr>
          <a:xfrm>
            <a:off x="8249476" y="2042893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CF9876A-8D36-42AA-95D7-B60192E7A939}"/>
              </a:ext>
            </a:extLst>
          </p:cNvPr>
          <p:cNvSpPr/>
          <p:nvPr/>
        </p:nvSpPr>
        <p:spPr>
          <a:xfrm>
            <a:off x="6415708" y="4352879"/>
            <a:ext cx="1227483" cy="834887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  <a:endParaRPr lang="en-US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51E7658-C35E-4FCC-A965-AC01DD4145E0}"/>
              </a:ext>
            </a:extLst>
          </p:cNvPr>
          <p:cNvSpPr/>
          <p:nvPr/>
        </p:nvSpPr>
        <p:spPr>
          <a:xfrm>
            <a:off x="7623310" y="4485925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7DF85A1F-76B4-4F21-AAE7-35146F001727}"/>
              </a:ext>
            </a:extLst>
          </p:cNvPr>
          <p:cNvSpPr/>
          <p:nvPr/>
        </p:nvSpPr>
        <p:spPr>
          <a:xfrm rot="10800000">
            <a:off x="7583551" y="4810078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9B2D05D-29B5-407D-83D1-729A25252CD6}"/>
              </a:ext>
            </a:extLst>
          </p:cNvPr>
          <p:cNvSpPr/>
          <p:nvPr/>
        </p:nvSpPr>
        <p:spPr>
          <a:xfrm>
            <a:off x="8179904" y="4554347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308A5C0-6928-4FE9-BB8B-52318723220F}"/>
              </a:ext>
            </a:extLst>
          </p:cNvPr>
          <p:cNvSpPr/>
          <p:nvPr/>
        </p:nvSpPr>
        <p:spPr>
          <a:xfrm rot="10800000">
            <a:off x="7255564" y="5764694"/>
            <a:ext cx="2922105" cy="428558"/>
          </a:xfrm>
          <a:prstGeom prst="rightArrow">
            <a:avLst>
              <a:gd name="adj1" fmla="val 43010"/>
              <a:gd name="adj2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48EDA803-5C28-4E77-BD57-68B2AC002132}"/>
              </a:ext>
            </a:extLst>
          </p:cNvPr>
          <p:cNvSpPr/>
          <p:nvPr/>
        </p:nvSpPr>
        <p:spPr>
          <a:xfrm>
            <a:off x="7265503" y="5420289"/>
            <a:ext cx="2922105" cy="428558"/>
          </a:xfrm>
          <a:prstGeom prst="rightArrow">
            <a:avLst>
              <a:gd name="adj1" fmla="val 43010"/>
              <a:gd name="adj2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291B2E9-9F9E-4813-AE5B-EDF1081A48B5}"/>
              </a:ext>
            </a:extLst>
          </p:cNvPr>
          <p:cNvSpPr/>
          <p:nvPr/>
        </p:nvSpPr>
        <p:spPr>
          <a:xfrm>
            <a:off x="8319050" y="5565079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F9A2858-A15D-4F52-B56F-0565731B911E}"/>
              </a:ext>
            </a:extLst>
          </p:cNvPr>
          <p:cNvSpPr/>
          <p:nvPr/>
        </p:nvSpPr>
        <p:spPr>
          <a:xfrm>
            <a:off x="4375702" y="2908888"/>
            <a:ext cx="1617594" cy="103694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Renderer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02F7738-E769-4D6F-ADB3-13E6ECC3A9C3}"/>
              </a:ext>
            </a:extLst>
          </p:cNvPr>
          <p:cNvSpPr/>
          <p:nvPr/>
        </p:nvSpPr>
        <p:spPr>
          <a:xfrm>
            <a:off x="6733761" y="2689751"/>
            <a:ext cx="939247" cy="654344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8FF45CB5-A2A6-4117-ABBC-093A16BD2076}"/>
              </a:ext>
            </a:extLst>
          </p:cNvPr>
          <p:cNvSpPr/>
          <p:nvPr/>
        </p:nvSpPr>
        <p:spPr>
          <a:xfrm>
            <a:off x="7653128" y="2987365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BA19FED3-CD24-4706-926E-F5A7603806E8}"/>
              </a:ext>
            </a:extLst>
          </p:cNvPr>
          <p:cNvSpPr/>
          <p:nvPr/>
        </p:nvSpPr>
        <p:spPr>
          <a:xfrm rot="10800000">
            <a:off x="5993294" y="3131616"/>
            <a:ext cx="3349485" cy="44500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72AF61F-4A31-4934-B06E-3E873E750730}"/>
              </a:ext>
            </a:extLst>
          </p:cNvPr>
          <p:cNvSpPr/>
          <p:nvPr/>
        </p:nvSpPr>
        <p:spPr>
          <a:xfrm>
            <a:off x="8217175" y="2707195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64AB6C0-6031-4863-97FF-2B5FA868A207}"/>
              </a:ext>
            </a:extLst>
          </p:cNvPr>
          <p:cNvSpPr/>
          <p:nvPr/>
        </p:nvSpPr>
        <p:spPr>
          <a:xfrm>
            <a:off x="5849177" y="2731485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8F2F02A-6C38-4919-B91C-BC21A0C09076}"/>
              </a:ext>
            </a:extLst>
          </p:cNvPr>
          <p:cNvCxnSpPr>
            <a:stCxn id="62" idx="1"/>
            <a:endCxn id="38" idx="3"/>
          </p:cNvCxnSpPr>
          <p:nvPr/>
        </p:nvCxnSpPr>
        <p:spPr>
          <a:xfrm rot="10800000" flipV="1">
            <a:off x="3369366" y="3427362"/>
            <a:ext cx="1006337" cy="201928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0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18914" cy="566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Now we will create our first UI5 application.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this application we are going to add a simple button provided in SAP UI5.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button is pressed it shows an alert popup at the top.</a:t>
            </a:r>
          </a:p>
          <a:p>
            <a:r>
              <a:rPr lang="en-US" sz="2000" b="1" dirty="0"/>
              <a:t>Steps to Create a UI5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Start with a project folder and all the productive files inside the webapp folder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 (</a:t>
            </a:r>
            <a:r>
              <a:rPr lang="en-US" b="1" dirty="0">
                <a:latin typeface="Calibri"/>
              </a:rPr>
              <a:t>npm init)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Add a manifest.json file inside UI5 project (inside webapp) which talks about our project properties (sap.app, sap.ui, sap.ui5)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Mention that this is a UI5 type project hence we run a command called </a:t>
            </a:r>
            <a:r>
              <a:rPr lang="en-US" sz="1799" b="1" dirty="0">
                <a:latin typeface="Calibri"/>
              </a:rPr>
              <a:t>ui5 init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an HTML file </a:t>
            </a:r>
            <a:r>
              <a:rPr lang="en-US" b="1" dirty="0">
                <a:latin typeface="Calibri"/>
              </a:rPr>
              <a:t>index.html </a:t>
            </a:r>
            <a:r>
              <a:rPr lang="en-US" dirty="0">
                <a:latin typeface="Calibri"/>
              </a:rPr>
              <a:t>inside webapp folder.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HTML Head and body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Add the Bootstrap code for HTML, load sap ui5 from CDN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https://sapui5.hana.ondemand.com/resources/sap-ui-core.js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Along with step 2, we will specify theme, library, and the path where all our project resources are present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object of our first view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Place this view in the body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Now create a view/Our view and in this view, we will add the control (JS View), when we implement view, we need to add 2 methods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createContent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getControllerName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a controller (like a class) for this view, we can also put a constructor method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onInit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Execute project using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ui5 serve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command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5030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32C5538-9E6F-4643-A8D0-24AB0348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75" y="694021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create our first ui5 application by following the steps mentioned in the previous slide.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MyView.view.xml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mainfest.json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1980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160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Components of a UI5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How UI5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module_name --save  OR npm install </a:t>
            </a:r>
            <a:r>
              <a:rPr lang="en-US" i="1" dirty="0"/>
              <a:t>module_name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package.json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14726</TotalTime>
  <Words>1703</Words>
  <Application>Microsoft Office PowerPoint</Application>
  <PresentationFormat>Widescreen</PresentationFormat>
  <Paragraphs>214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1015</cp:revision>
  <dcterms:created xsi:type="dcterms:W3CDTF">2016-07-10T03:33:26Z</dcterms:created>
  <dcterms:modified xsi:type="dcterms:W3CDTF">2022-01-15T04:58:16Z</dcterms:modified>
</cp:coreProperties>
</file>